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303" r:id="rId4"/>
    <p:sldId id="279" r:id="rId5"/>
    <p:sldId id="296" r:id="rId6"/>
    <p:sldId id="299" r:id="rId7"/>
    <p:sldId id="321" r:id="rId8"/>
    <p:sldId id="322" r:id="rId9"/>
    <p:sldId id="323" r:id="rId10"/>
    <p:sldId id="300" r:id="rId11"/>
    <p:sldId id="282" r:id="rId12"/>
    <p:sldId id="281" r:id="rId13"/>
    <p:sldId id="302" r:id="rId14"/>
    <p:sldId id="326" r:id="rId15"/>
    <p:sldId id="333" r:id="rId16"/>
    <p:sldId id="324" r:id="rId17"/>
    <p:sldId id="304" r:id="rId18"/>
    <p:sldId id="283" r:id="rId19"/>
    <p:sldId id="305" r:id="rId20"/>
    <p:sldId id="313" r:id="rId21"/>
    <p:sldId id="314" r:id="rId22"/>
    <p:sldId id="325" r:id="rId23"/>
    <p:sldId id="306" r:id="rId24"/>
    <p:sldId id="284" r:id="rId25"/>
    <p:sldId id="334" r:id="rId26"/>
    <p:sldId id="327" r:id="rId27"/>
    <p:sldId id="307" r:id="rId28"/>
    <p:sldId id="308" r:id="rId29"/>
    <p:sldId id="335" r:id="rId30"/>
    <p:sldId id="328" r:id="rId31"/>
    <p:sldId id="309" r:id="rId32"/>
    <p:sldId id="336" r:id="rId33"/>
    <p:sldId id="329" r:id="rId34"/>
    <p:sldId id="312" r:id="rId35"/>
    <p:sldId id="315" r:id="rId36"/>
    <p:sldId id="285" r:id="rId37"/>
    <p:sldId id="286" r:id="rId38"/>
    <p:sldId id="319" r:id="rId39"/>
    <p:sldId id="337" r:id="rId40"/>
    <p:sldId id="330" r:id="rId41"/>
    <p:sldId id="310" r:id="rId42"/>
    <p:sldId id="320" r:id="rId43"/>
    <p:sldId id="338" r:id="rId44"/>
    <p:sldId id="274" r:id="rId45"/>
    <p:sldId id="311" r:id="rId46"/>
    <p:sldId id="294" r:id="rId47"/>
    <p:sldId id="276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00"/>
    <a:srgbClr val="333300"/>
    <a:srgbClr val="FF00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981" autoAdjust="0"/>
    <p:restoredTop sz="94660"/>
  </p:normalViewPr>
  <p:slideViewPr>
    <p:cSldViewPr>
      <p:cViewPr varScale="1">
        <p:scale>
          <a:sx n="40" d="100"/>
          <a:sy n="40" d="100"/>
        </p:scale>
        <p:origin x="-1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89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C9E6852-D750-43FC-AC78-31A23DCAE0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7C21484-9DAE-4E58-AF75-5A07A1ABA5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821D0C-8D74-4BF8-922C-CB96EB617A36}" type="slidenum">
              <a:rPr lang="en-US"/>
              <a:pPr/>
              <a:t>4</a:t>
            </a:fld>
            <a:endParaRPr lang="en-US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15% pregnancies end in SAB.  About 300 pregnancies per year for our volume.  ER saw around 600 patients with chief complaint of bleeding and pregnant last year.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887506-98AA-4FD6-9E07-F246DC166E7A}" type="slidenum">
              <a:rPr lang="en-US"/>
              <a:pPr/>
              <a:t>8</a:t>
            </a:fld>
            <a:endParaRPr lang="en-US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85% increase by &gt;66%  Lowest documented in viable pregnancy is 53%.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9963F8-0655-4F6B-86AD-46D6148178CF}" type="slidenum">
              <a:rPr lang="en-US"/>
              <a:pPr/>
              <a:t>9</a:t>
            </a:fld>
            <a:endParaRPr lang="en-US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OK to management expectantly with SAB instuctions and ECTOPIC precautions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382143-F633-46B7-9626-E9A0CE1E2F5F}" type="slidenum">
              <a:rPr lang="en-US"/>
              <a:pPr/>
              <a:t>12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Griebel C, Halvorsen J, Golemon T and Day A, Management of Spontaneous Abortion, AFP October 1 2005 1243-50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BBE84-ED40-462C-841B-7DB09DDB9A69}" type="slidenum">
              <a:rPr lang="en-US"/>
              <a:pPr/>
              <a:t>13</a:t>
            </a:fld>
            <a:endParaRPr lang="en-US"/>
          </a:p>
        </p:txBody>
      </p:sp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Expectant management is not do nothing.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968B1-820A-42CE-B4D3-0B0F5B5183F0}" type="slidenum">
              <a:rPr lang="en-US"/>
              <a:pPr/>
              <a:t>18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Incomplete = persistent sac OR endometrial lining &gt;30mm 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EAB23B-2753-49FB-8F58-D9BC42EC6260}" type="slidenum">
              <a:rPr lang="en-US"/>
              <a:pPr/>
              <a:t>37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065213" y="533400"/>
            <a:ext cx="4575175" cy="3430588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93159" tIns="46580" rIns="93159" bIns="46580"/>
          <a:lstStyle/>
          <a:p>
            <a:r>
              <a:rPr lang="en-US" b="1" u="sng"/>
              <a:t>MVA Instruments and Supplies</a:t>
            </a:r>
          </a:p>
          <a:p>
            <a:endParaRPr lang="en-US" b="1"/>
          </a:p>
          <a:p>
            <a:r>
              <a:rPr lang="en-US"/>
              <a:t>This slide shows MVA instruments and cannulae from several manufacturers. The MVA technique described in this slide presentation uses a double valve syringe, shown here in the upper right. Refer to directions for use with each manufacturer’s product.</a:t>
            </a:r>
            <a:endParaRPr lang="en-US" b="1"/>
          </a:p>
          <a:p>
            <a:endParaRPr lang="en-US"/>
          </a:p>
          <a:p>
            <a:r>
              <a:rPr lang="en-US" b="1"/>
              <a:t>Necessary equipment includes:</a:t>
            </a:r>
          </a:p>
          <a:p>
            <a:pPr>
              <a:buFontTx/>
              <a:buChar char="•"/>
            </a:pPr>
            <a:r>
              <a:rPr lang="en-US"/>
              <a:t> MVA syringe</a:t>
            </a:r>
          </a:p>
          <a:p>
            <a:pPr>
              <a:buFontTx/>
              <a:buChar char="•"/>
            </a:pPr>
            <a:r>
              <a:rPr lang="en-US"/>
              <a:t> Cannulae</a:t>
            </a:r>
          </a:p>
          <a:p>
            <a:pPr>
              <a:buFontTx/>
              <a:buChar char="•"/>
            </a:pPr>
            <a:r>
              <a:rPr lang="en-US"/>
              <a:t> Speculum</a:t>
            </a:r>
          </a:p>
          <a:p>
            <a:pPr>
              <a:buFontTx/>
              <a:buChar char="•"/>
            </a:pPr>
            <a:r>
              <a:rPr lang="en-US"/>
              <a:t> Tenaculum</a:t>
            </a:r>
          </a:p>
          <a:p>
            <a:pPr>
              <a:buFontTx/>
              <a:buChar char="•"/>
            </a:pPr>
            <a:r>
              <a:rPr lang="en-US"/>
              <a:t> Dilators or misoprostol.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04840-6BD9-4399-8E29-07EAA93E34D5}" type="slidenum">
              <a:rPr lang="en-US"/>
              <a:pPr/>
              <a:t>39</a:t>
            </a:fld>
            <a:endParaRPr lang="en-U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Linda Wise has agreed to provide this service.  Outside TAB social workers have not.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240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1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1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1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2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42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42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3C82FB-123F-4972-8E82-24F6AC808B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AC2DD-5FD6-490F-90D1-9EF03E92D0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7E448-4939-45DF-98E9-FD8645E532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53C1C-1DF8-4B8E-B6ED-AB15FD7C24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0DF5-B80F-4BA3-A67A-D43D6F6E53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1B060-9184-4183-B25E-F32170AA30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9C5D7-7AD8-414E-8216-D09192513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C1D0D-3CDF-4643-9D73-3C89EA321B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90030-616F-4015-8FEB-F2A9DDC2CA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6E610-A51B-4AA9-883A-FF761729F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D985B-A88B-4280-A434-28E765280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13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3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39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139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139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139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1775C7E-836F-4198-A7EB-58747B5A3B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13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choice.org/" TargetMode="External"/><Relationship Id="rId2" Type="http://schemas.openxmlformats.org/officeDocument/2006/relationships/hyperlink" Target="http://www.earlyoptions.org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100"/>
              <a:t>Management of Early Pregnancy Loss</a:t>
            </a:r>
            <a:br>
              <a:rPr lang="en-US" sz="5100"/>
            </a:br>
            <a:endParaRPr lang="en-US" sz="51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solidFill>
                  <a:srgbClr val="333300"/>
                </a:solidFill>
              </a:rPr>
              <a:t>Judith Bliss, MD</a:t>
            </a:r>
          </a:p>
          <a:p>
            <a:r>
              <a:rPr lang="en-US">
                <a:solidFill>
                  <a:srgbClr val="333300"/>
                </a:solidFill>
              </a:rPr>
              <a:t>April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Expectant Management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Use when:</a:t>
            </a:r>
          </a:p>
          <a:p>
            <a:r>
              <a:rPr lang="en-US" sz="2800"/>
              <a:t>Condition stable and she has a desired pregnancy with threatened abortion/possible ectopic and does not want to disrupt possible normal pregnancy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Known abnormal IUP and prefers expectant management and has support and access to medical care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endParaRPr lang="en-US" sz="2800"/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39063" cy="1173163"/>
          </a:xfrm>
        </p:spPr>
        <p:txBody>
          <a:bodyPr/>
          <a:lstStyle/>
          <a:p>
            <a:r>
              <a:rPr lang="en-US" sz="4000"/>
              <a:t>Success of expectant management in the first trimester</a:t>
            </a:r>
            <a:endParaRPr lang="en-US"/>
          </a:p>
        </p:txBody>
      </p:sp>
      <p:graphicFrame>
        <p:nvGraphicFramePr>
          <p:cNvPr id="31804" name="Group 60"/>
          <p:cNvGraphicFramePr>
            <a:graphicFrameLocks noGrp="1"/>
          </p:cNvGraphicFramePr>
          <p:nvPr/>
        </p:nvGraphicFramePr>
        <p:xfrm>
          <a:off x="685800" y="2041525"/>
          <a:ext cx="7848600" cy="3738563"/>
        </p:xfrm>
        <a:graphic>
          <a:graphicData uri="http://schemas.openxmlformats.org/drawingml/2006/table">
            <a:tbl>
              <a:tblPr/>
              <a:tblGrid>
                <a:gridCol w="1905000"/>
                <a:gridCol w="838200"/>
                <a:gridCol w="1828800"/>
                <a:gridCol w="1752600"/>
                <a:gridCol w="1524000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Complete day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Complete  day 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Success day 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Incomplete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117 (53%)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185 (84%)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201 (91%)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Missed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41  (30%)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81  (59%)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105 (76%)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Anembryonic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23  (25%)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48  (52%)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61 (66%)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181 (40%)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314 (70%)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367 (81%)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85" name="Rectangle 41"/>
          <p:cNvSpPr>
            <a:spLocks noChangeArrowheads="1"/>
          </p:cNvSpPr>
          <p:nvPr/>
        </p:nvSpPr>
        <p:spPr bwMode="auto">
          <a:xfrm>
            <a:off x="2133600" y="6172200"/>
            <a:ext cx="20589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rgbClr val="333300"/>
                </a:solidFill>
                <a:latin typeface="Times New Roman" pitchFamily="18" charset="0"/>
              </a:rPr>
              <a:t>Luise C, et al . BMJ 2002; 324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Expectant management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the setting of incomplete abortion expectant management is successful 82-96% of the time</a:t>
            </a:r>
          </a:p>
          <a:p>
            <a:pPr>
              <a:lnSpc>
                <a:spcPct val="90000"/>
              </a:lnSpc>
            </a:pPr>
            <a:r>
              <a:rPr lang="en-US" sz="2800"/>
              <a:t>Average time to completion is 9 days</a:t>
            </a:r>
          </a:p>
          <a:p>
            <a:pPr>
              <a:lnSpc>
                <a:spcPct val="90000"/>
              </a:lnSpc>
            </a:pPr>
            <a:r>
              <a:rPr lang="en-US" sz="2800"/>
              <a:t>Success rate is less for embryonic death or anembryonic gestations (missed abortions) (25-76%)</a:t>
            </a:r>
          </a:p>
          <a:p>
            <a:pPr>
              <a:lnSpc>
                <a:spcPct val="90000"/>
              </a:lnSpc>
            </a:pPr>
            <a:r>
              <a:rPr lang="en-US" sz="2800"/>
              <a:t>First trimester miscarriages may be expectantly managed indefinitely if without hemorrhage or infections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Expectant Management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Prepare patient for SAB</a:t>
            </a:r>
          </a:p>
          <a:p>
            <a:r>
              <a:rPr lang="en-US" sz="2400"/>
              <a:t>Expect on and off bleeding and cramping; heavy bleeding for several hours; passage of tissue and clot.  Will not see parts before 10 weeks (fetal pole size on sono).</a:t>
            </a:r>
          </a:p>
          <a:p>
            <a:r>
              <a:rPr lang="en-US" sz="2400"/>
              <a:t>Recommend support person</a:t>
            </a:r>
          </a:p>
          <a:p>
            <a:r>
              <a:rPr lang="en-US" sz="2400"/>
              <a:t>OK to give vicodin, motrin, phenergan if known abnormal IUP.</a:t>
            </a:r>
          </a:p>
          <a:p>
            <a:r>
              <a:rPr lang="en-US" sz="2400"/>
              <a:t> To ER for bleeding more than 2 or more maxi pads an hour for more than 2 hours, prolonged heavy bleeding, feeling faint</a:t>
            </a:r>
          </a:p>
          <a:p>
            <a:r>
              <a:rPr lang="en-US" sz="2400"/>
              <a:t>Generally don’t give antibiotic prophylaxis.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Could this be an Ectopic?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Until a gestational sac is verified in the uterus ALWAYS GIVE ECTOPIC PRECAUTION</a:t>
            </a:r>
          </a:p>
          <a:p>
            <a:r>
              <a:rPr lang="en-US"/>
              <a:t>Gestational sac should have yolk sac and/or fetal pole or be large, e.g. greater than 6 weeks size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Follow-up in a few days to two weeks</a:t>
            </a:r>
          </a:p>
          <a:p>
            <a:r>
              <a:rPr lang="en-US"/>
              <a:t>Follow-up site should have access to next alternative option</a:t>
            </a:r>
          </a:p>
          <a:p>
            <a:r>
              <a:rPr lang="en-US"/>
              <a:t>Ultrasound in clinic at follow-up can be useful to verify passage if history unclear.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B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 y/o G3P2 presents with spotting at 9 weeks EGA on Friday morning</a:t>
            </a:r>
          </a:p>
          <a:p>
            <a:r>
              <a:rPr lang="en-US"/>
              <a:t>HCG is 5000</a:t>
            </a:r>
          </a:p>
          <a:p>
            <a:r>
              <a:rPr lang="en-US"/>
              <a:t>Ultrasound shows 6 week fetal pole without HR</a:t>
            </a:r>
          </a:p>
          <a:p>
            <a:r>
              <a:rPr lang="en-US"/>
              <a:t>Uterus mildly tender with small amount blood in vault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Medication Management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Decreased time to passage so shorter follow up time and potential for fewer visits</a:t>
            </a:r>
          </a:p>
          <a:p>
            <a:r>
              <a:rPr lang="en-US"/>
              <a:t>Infection rate similar to expectant and surgical</a:t>
            </a:r>
          </a:p>
          <a:p>
            <a:r>
              <a:rPr lang="en-US"/>
              <a:t>Expect 5-15% will need aspiration</a:t>
            </a:r>
          </a:p>
          <a:p>
            <a:r>
              <a:rPr lang="en-US"/>
              <a:t>Some cases of </a:t>
            </a:r>
            <a:r>
              <a:rPr lang="en-US" u="sng"/>
              <a:t>missed</a:t>
            </a:r>
            <a:r>
              <a:rPr lang="en-US"/>
              <a:t> abortion may be at risk for greater blood loss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Misoprostol for miscarriage</a:t>
            </a:r>
            <a:br>
              <a:rPr lang="en-US"/>
            </a:br>
            <a:r>
              <a:rPr lang="en-US" sz="3600"/>
              <a:t>Zhang et al NEJM 8/25/05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800mcg miso administered vaginally on Day 1 with repeat on Day 3 if incomplete and Vacuum on Day 8 if still incomplete</a:t>
            </a:r>
          </a:p>
          <a:p>
            <a:pPr>
              <a:lnSpc>
                <a:spcPct val="90000"/>
              </a:lnSpc>
            </a:pPr>
            <a:r>
              <a:rPr lang="en-US" sz="2800"/>
              <a:t>71% complete by Day 3</a:t>
            </a:r>
          </a:p>
          <a:p>
            <a:pPr>
              <a:lnSpc>
                <a:spcPct val="90000"/>
              </a:lnSpc>
            </a:pPr>
            <a:r>
              <a:rPr lang="en-US" sz="2800"/>
              <a:t>84% complete by Day 8</a:t>
            </a:r>
          </a:p>
          <a:p>
            <a:pPr>
              <a:lnSpc>
                <a:spcPct val="90000"/>
              </a:lnSpc>
            </a:pPr>
            <a:r>
              <a:rPr lang="en-US" sz="2800"/>
              <a:t>Anembryonic gestation success rate 81%</a:t>
            </a:r>
          </a:p>
          <a:p>
            <a:pPr>
              <a:lnSpc>
                <a:spcPct val="90000"/>
              </a:lnSpc>
            </a:pPr>
            <a:r>
              <a:rPr lang="en-US" sz="2800"/>
              <a:t>Embryonic or fetal death 88%</a:t>
            </a:r>
          </a:p>
          <a:p>
            <a:pPr>
              <a:lnSpc>
                <a:spcPct val="90000"/>
              </a:lnSpc>
            </a:pPr>
            <a:r>
              <a:rPr lang="en-US" sz="2800"/>
              <a:t>Incomplete or inevitable abortion 93%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Misprostol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Recommend 800mcg </a:t>
            </a:r>
            <a:r>
              <a:rPr lang="en-US" sz="2800" u="sng"/>
              <a:t>buccal</a:t>
            </a:r>
            <a:r>
              <a:rPr lang="en-US" sz="2800"/>
              <a:t> followed by second dose in 24-72 hours if no obvious passage of tissue with first dose</a:t>
            </a:r>
          </a:p>
          <a:p>
            <a:r>
              <a:rPr lang="en-US" sz="2800"/>
              <a:t>Some use 400-600 orally or buccally more frequently.  Best evidence is with vaginal misoprostol.</a:t>
            </a:r>
          </a:p>
          <a:p>
            <a:r>
              <a:rPr lang="en-US" sz="2800"/>
              <a:t>Don’t treat the ultrasound.  Uterus does NOT have to be completely empty for success.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Today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sz="2800"/>
              <a:t>Discuss Practical Management of Abnormal First Trimester Pregnancy</a:t>
            </a:r>
          </a:p>
          <a:p>
            <a:pPr marL="609600" indent="-609600"/>
            <a:r>
              <a:rPr lang="en-US" sz="2800"/>
              <a:t>Discuss four management options for spontaneous abortion (miscarriage)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/>
              <a:t> Expectant Management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/>
              <a:t> Medication Management (Misoprostol)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/>
              <a:t> Manual Vacuum Aspiration in the clinic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 sz="2400"/>
              <a:t> Electric Vacuum Aspiration in the Operating   Room</a:t>
            </a:r>
          </a:p>
          <a:p>
            <a:pPr marL="609600" indent="-609600"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Ultrasound post Medical Abortion</a:t>
            </a:r>
          </a:p>
        </p:txBody>
      </p:sp>
      <p:pic>
        <p:nvPicPr>
          <p:cNvPr id="81926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676400"/>
            <a:ext cx="6934200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Incomplete Abortion</a:t>
            </a:r>
          </a:p>
        </p:txBody>
      </p:sp>
      <p:pic>
        <p:nvPicPr>
          <p:cNvPr id="8397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371600"/>
            <a:ext cx="82296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Misoprostol Protocol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Planned Parenthood large prospective non-randomized data on medication abortion (not SAB) has shown a 93% decrease in serious infection rate (needed IV antibiotics/hospitalization) with two interventions:</a:t>
            </a:r>
          </a:p>
          <a:p>
            <a:r>
              <a:rPr lang="en-US" sz="2800"/>
              <a:t>Buccal instead of vaginal misoprostol</a:t>
            </a:r>
          </a:p>
          <a:p>
            <a:r>
              <a:rPr lang="en-US" sz="2800"/>
              <a:t>Prophylactic antibiotics (doxy 100 bid for 7 days)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Misoprostol Counseling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Supportive companion</a:t>
            </a:r>
          </a:p>
          <a:p>
            <a:r>
              <a:rPr lang="en-US" sz="2800"/>
              <a:t>Vicodin, motrin, phenergan—take early</a:t>
            </a:r>
          </a:p>
          <a:p>
            <a:r>
              <a:rPr lang="en-US" sz="2800"/>
              <a:t>Make sure to have pads at home</a:t>
            </a:r>
          </a:p>
          <a:p>
            <a:r>
              <a:rPr lang="en-US" sz="2800"/>
              <a:t>Expect several hours of heavy bleeding starting several hours after dose</a:t>
            </a:r>
          </a:p>
          <a:p>
            <a:r>
              <a:rPr lang="en-US" sz="2800"/>
              <a:t>Blood looks like more in the toilet bowl</a:t>
            </a:r>
          </a:p>
          <a:p>
            <a:r>
              <a:rPr lang="en-US" sz="2800"/>
              <a:t>Antibiotic prophylaxis recommended</a:t>
            </a:r>
          </a:p>
          <a:p>
            <a:r>
              <a:rPr lang="en-US" sz="2800"/>
              <a:t>Plan for contraception/ folic acid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Side effects of misoprostol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Bleeding – typically lasts up to 2 weeks with spotting till next period</a:t>
            </a:r>
          </a:p>
          <a:p>
            <a:pPr>
              <a:lnSpc>
                <a:spcPct val="90000"/>
              </a:lnSpc>
            </a:pPr>
            <a:r>
              <a:rPr lang="en-US" sz="2800"/>
              <a:t>Cramping – usually starts within the first few hours.  NSAIDs can be used</a:t>
            </a:r>
          </a:p>
          <a:p>
            <a:pPr>
              <a:lnSpc>
                <a:spcPct val="90000"/>
              </a:lnSpc>
            </a:pPr>
            <a:r>
              <a:rPr lang="en-US" sz="2800"/>
              <a:t>Fevers and/or chills – common side effect. If lasts &gt;24 hours, evaluate for infection</a:t>
            </a:r>
          </a:p>
          <a:p>
            <a:pPr>
              <a:lnSpc>
                <a:spcPct val="90000"/>
              </a:lnSpc>
            </a:pPr>
            <a:r>
              <a:rPr lang="en-US" sz="2800"/>
              <a:t>Nausea and vomiting – more common after oral misoprostol.  Should resolve in 6 hours</a:t>
            </a:r>
          </a:p>
          <a:p>
            <a:pPr>
              <a:lnSpc>
                <a:spcPct val="90000"/>
              </a:lnSpc>
            </a:pPr>
            <a:r>
              <a:rPr lang="en-US" sz="2800"/>
              <a:t>Diarrhea – also more common after oral miso and should resolve in 24 hours.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be prescribed by any physician</a:t>
            </a:r>
          </a:p>
          <a:p>
            <a:r>
              <a:rPr lang="en-US"/>
              <a:t>Follow-up as for expectant management but expect sooner resolution on average than expectant managment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C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28 y/0 G2P1 presents at 13 weeks gestation.  No fetal heart tones heard.</a:t>
            </a:r>
          </a:p>
          <a:p>
            <a:r>
              <a:rPr lang="en-US"/>
              <a:t>Ultrasound shows 8 weeks missed SAB</a:t>
            </a:r>
          </a:p>
          <a:p>
            <a:r>
              <a:rPr lang="en-US"/>
              <a:t>No symptoms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Mifepristone and Misoprostol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Possibly viable undesired IUP up to 63 days</a:t>
            </a:r>
          </a:p>
          <a:p>
            <a:r>
              <a:rPr lang="en-US"/>
              <a:t>Undesired threatened abortion</a:t>
            </a:r>
          </a:p>
          <a:p>
            <a:r>
              <a:rPr lang="en-US"/>
              <a:t>Used by some for blighted ovum or missed abortion—may be higher success rate/less blood loss.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Protocol for Mife/Miso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Give 200mcg mifepristone in clinic</a:t>
            </a:r>
          </a:p>
          <a:p>
            <a:r>
              <a:rPr lang="en-US"/>
              <a:t>Send home with four 200mcg pills of misoprotol to use in 6-72 hours  buccally</a:t>
            </a:r>
          </a:p>
          <a:p>
            <a:r>
              <a:rPr lang="en-US"/>
              <a:t>More extensive consent process and limited access to medication</a:t>
            </a:r>
          </a:p>
          <a:p>
            <a:r>
              <a:rPr lang="en-US"/>
              <a:t>Antibiotic prophylaxis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/>
              <a:t>Access in Reproductive Health Procedures Clinic  (GYN Tomasulo) in Martinez (Linda Wise 4912)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/>
              <a:t>Brentwood:  Tomasulo, Sara Levin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/>
              <a:t>Antioch:  Nancy Palmer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/>
              <a:t>Pittsburg: Feierabend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/>
              <a:t>Concord:  Tomasulo, Bliss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/>
              <a:t>Richmond: Bliss, Lehman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of Treatment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Decrease blood loss and pain</a:t>
            </a:r>
          </a:p>
          <a:p>
            <a:r>
              <a:rPr lang="en-US"/>
              <a:t>Address grief and provide education </a:t>
            </a:r>
          </a:p>
          <a:p>
            <a:r>
              <a:rPr lang="en-US"/>
              <a:t>Provide patient-centered care appropriate to her situation that is relatively convenient and efficient</a:t>
            </a:r>
          </a:p>
          <a:p>
            <a:r>
              <a:rPr lang="en-US"/>
              <a:t>Provide contraception or pre-conception counseling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D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40 y/o G5P1 ectopic 1, TAB 2</a:t>
            </a:r>
          </a:p>
          <a:p>
            <a:r>
              <a:rPr lang="en-US"/>
              <a:t>Presents with no LMP since before depo shot 5 months ago</a:t>
            </a:r>
          </a:p>
          <a:p>
            <a:r>
              <a:rPr lang="en-US"/>
              <a:t>Spotting, minimal pain</a:t>
            </a:r>
          </a:p>
          <a:p>
            <a:r>
              <a:rPr lang="en-US"/>
              <a:t>HCG 1890</a:t>
            </a:r>
          </a:p>
          <a:p>
            <a:r>
              <a:rPr lang="en-US"/>
              <a:t>Sono 2 cm ovarian cyst, empty uterus</a:t>
            </a:r>
          </a:p>
          <a:p>
            <a:r>
              <a:rPr lang="en-US"/>
              <a:t>Does not want to be pregnant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Methotrexate/Misoprostol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Methotrexate alone used for known ectopic pregnancies</a:t>
            </a:r>
          </a:p>
          <a:p>
            <a:pPr>
              <a:lnSpc>
                <a:spcPct val="90000"/>
              </a:lnSpc>
            </a:pPr>
            <a:r>
              <a:rPr lang="en-US"/>
              <a:t>Methotrexate/Misoprostol can be used if Mifepristone not available (Mifeprisone must be ordered by physician and shipped directly to physician with account www.earlyoptions.org)</a:t>
            </a:r>
          </a:p>
          <a:p>
            <a:pPr>
              <a:lnSpc>
                <a:spcPct val="90000"/>
              </a:lnSpc>
            </a:pPr>
            <a:r>
              <a:rPr lang="en-US"/>
              <a:t>Methotrexate/Misoprostol can be used if treatment desired before ectopic ruled-out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Generally available at larger sites and always at Martinez (may be sent to infusion clinic for injection)</a:t>
            </a:r>
          </a:p>
          <a:p>
            <a:r>
              <a:rPr lang="en-US"/>
              <a:t>Ectopic for helpful for calculating dose and structuring follow-up</a:t>
            </a:r>
          </a:p>
          <a:p>
            <a:r>
              <a:rPr lang="en-US"/>
              <a:t>May refer to any GYN clinic for follow-up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18 y/o G4P2 TAB 1 presents with spotting and cramping 10 weeks post LMP</a:t>
            </a:r>
          </a:p>
          <a:p>
            <a:r>
              <a:rPr lang="en-US"/>
              <a:t>Sono shows 7 week missed SAB</a:t>
            </a:r>
          </a:p>
          <a:p>
            <a:r>
              <a:rPr lang="en-US"/>
              <a:t>Family does not know she is pregnant again</a:t>
            </a:r>
          </a:p>
          <a:p>
            <a:r>
              <a:rPr lang="en-US"/>
              <a:t>Wants resolved ASAP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Manual Vacuum Aspiration Advantages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Able to assess tissue and verify POC to rule-out ectopic pregnancy</a:t>
            </a:r>
          </a:p>
          <a:p>
            <a:r>
              <a:rPr lang="en-US"/>
              <a:t>Fewest return visits</a:t>
            </a:r>
          </a:p>
          <a:p>
            <a:r>
              <a:rPr lang="en-US"/>
              <a:t>Trend towards least blood loss</a:t>
            </a:r>
          </a:p>
          <a:p>
            <a:r>
              <a:rPr lang="en-US"/>
              <a:t>Most certain time course/clinician with them during procedure</a:t>
            </a:r>
          </a:p>
          <a:p>
            <a:r>
              <a:rPr lang="en-US"/>
              <a:t>Requires least amount of home support</a:t>
            </a:r>
          </a:p>
          <a:p>
            <a:r>
              <a:rPr lang="en-US"/>
              <a:t>May be able to place IUD at the same time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Manual Vacuum Aspiration Disadvantages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Requires more equipment</a:t>
            </a:r>
          </a:p>
          <a:p>
            <a:r>
              <a:rPr lang="en-US"/>
              <a:t>Very small risk of uterine perforation</a:t>
            </a:r>
          </a:p>
          <a:p>
            <a:r>
              <a:rPr lang="en-US"/>
              <a:t>May have more infection risk</a:t>
            </a:r>
          </a:p>
          <a:p>
            <a:r>
              <a:rPr lang="en-US"/>
              <a:t>Requires more clinic or emergency room time and more nursing time</a:t>
            </a:r>
          </a:p>
          <a:p>
            <a:r>
              <a:rPr lang="en-US"/>
              <a:t>Requires more physician training 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Manual Vacuum Aspiration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Sharp curettage (D and C) no longer an acceptable option due to higher complication rates</a:t>
            </a:r>
          </a:p>
          <a:p>
            <a:pPr>
              <a:lnSpc>
                <a:spcPct val="90000"/>
              </a:lnSpc>
            </a:pPr>
            <a:r>
              <a:rPr lang="en-US"/>
              <a:t>Manual Vacuum Aspiration Equipment is inexpensive, there is very little noise, the procedure is well tolerated and can be performed in a clinic or ER situation with only a paracervical block.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288" y="254000"/>
            <a:ext cx="7421562" cy="685800"/>
          </a:xfrm>
          <a:noFill/>
          <a:ln/>
        </p:spPr>
        <p:txBody>
          <a:bodyPr anchorCtr="0"/>
          <a:lstStyle/>
          <a:p>
            <a:r>
              <a:rPr kumimoji="1" lang="en-US" sz="4000"/>
              <a:t>MVA Instruments and Supplies</a:t>
            </a:r>
            <a:endParaRPr kumimoji="1" lang="en-US" sz="3200"/>
          </a:p>
        </p:txBody>
      </p:sp>
      <p:pic>
        <p:nvPicPr>
          <p:cNvPr id="36867" name="Picture 3" descr="instru4b"/>
          <p:cNvPicPr>
            <a:picLocks noChangeAspect="1" noChangeArrowheads="1"/>
          </p:cNvPicPr>
          <p:nvPr/>
        </p:nvPicPr>
        <p:blipFill>
          <a:blip r:embed="rId3">
            <a:lum bright="-14000" contrast="12000"/>
          </a:blip>
          <a:srcRect l="4262" t="6421" r="10228" b="6421"/>
          <a:stretch>
            <a:fillRect/>
          </a:stretch>
        </p:blipFill>
        <p:spPr bwMode="auto">
          <a:xfrm>
            <a:off x="2130425" y="2117725"/>
            <a:ext cx="5697538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b="1"/>
              <a:t>Inexpensive</a:t>
            </a:r>
          </a:p>
          <a:p>
            <a:r>
              <a:rPr lang="en-US" sz="2800" b="1"/>
              <a:t>Small </a:t>
            </a:r>
          </a:p>
          <a:p>
            <a:r>
              <a:rPr lang="en-US" sz="2800" b="1"/>
              <a:t>Portable </a:t>
            </a:r>
          </a:p>
          <a:p>
            <a:r>
              <a:rPr lang="en-US" sz="2800" b="1"/>
              <a:t>Quiet</a:t>
            </a:r>
          </a:p>
          <a:p>
            <a:r>
              <a:rPr lang="en-US" sz="2800" b="1"/>
              <a:t>Specimen likely </a:t>
            </a:r>
            <a:br>
              <a:rPr lang="en-US" sz="2800" b="1"/>
            </a:br>
            <a:r>
              <a:rPr lang="en-US" sz="2800" b="1"/>
              <a:t>to be intact</a:t>
            </a:r>
          </a:p>
          <a:p>
            <a:r>
              <a:rPr lang="en-US" sz="2800" b="1"/>
              <a:t>May require repeated reloading of suction</a:t>
            </a:r>
          </a:p>
          <a:p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 MVA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Rhogam if indicated, iron if indicated</a:t>
            </a:r>
          </a:p>
          <a:p>
            <a:r>
              <a:rPr lang="en-US"/>
              <a:t>Doxycycline 100 bid for 2-14 doses</a:t>
            </a:r>
          </a:p>
          <a:p>
            <a:r>
              <a:rPr lang="en-US"/>
              <a:t>Ibuprofen</a:t>
            </a:r>
          </a:p>
          <a:p>
            <a:r>
              <a:rPr lang="en-US"/>
              <a:t>Contraception or folic acid</a:t>
            </a:r>
          </a:p>
          <a:p>
            <a:r>
              <a:rPr lang="en-US"/>
              <a:t>Follow-up appointment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Reproductive Health Procedures Clinic: Monday and Wednesday am GYN MTZ Tomasulo, access Linda Wise 4912  </a:t>
            </a:r>
          </a:p>
          <a:p>
            <a:pPr>
              <a:buFont typeface="Wingdings" pitchFamily="2" charset="2"/>
              <a:buNone/>
            </a:pPr>
            <a:r>
              <a:rPr lang="en-US"/>
              <a:t>GYN clinics:  Schedule early in clinic and check with provider in clinic</a:t>
            </a:r>
          </a:p>
          <a:p>
            <a:pPr>
              <a:buFont typeface="Wingdings" pitchFamily="2" charset="2"/>
              <a:buNone/>
            </a:pPr>
            <a:r>
              <a:rPr lang="en-US"/>
              <a:t>ER:  Works well when ER and Perinatal Unit not too busy 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Miscarriage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077200" cy="4114800"/>
          </a:xfrm>
        </p:spPr>
        <p:txBody>
          <a:bodyPr/>
          <a:lstStyle/>
          <a:p>
            <a:r>
              <a:rPr lang="en-US"/>
              <a:t>20% of pregnant women have bleeding before 20 weeks</a:t>
            </a:r>
          </a:p>
          <a:p>
            <a:r>
              <a:rPr lang="en-US"/>
              <a:t>50% of these end in spontaneous abortion</a:t>
            </a:r>
          </a:p>
          <a:p>
            <a:r>
              <a:rPr lang="en-US"/>
              <a:t>Miscarriage uncommon after 10 weeks EGA</a:t>
            </a:r>
          </a:p>
          <a:p>
            <a:r>
              <a:rPr lang="en-US"/>
              <a:t>When fetal heartbeat identified on ultrasound the risk of SAB decreases to 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F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38 y/o with history of prior LEEP presents at 11 weeks with spotting</a:t>
            </a:r>
          </a:p>
          <a:p>
            <a:r>
              <a:rPr lang="en-US"/>
              <a:t>Sono shows 10 week missed SAB</a:t>
            </a:r>
          </a:p>
          <a:p>
            <a:r>
              <a:rPr lang="en-US"/>
              <a:t>History of intolerance to pelvic exams</a:t>
            </a:r>
          </a:p>
          <a:p>
            <a:r>
              <a:rPr lang="en-US"/>
              <a:t>Hb of 8</a:t>
            </a:r>
          </a:p>
          <a:p>
            <a:r>
              <a:rPr lang="en-US"/>
              <a:t>Poorly controlled seizure disorder</a:t>
            </a:r>
          </a:p>
          <a:p>
            <a:r>
              <a:rPr lang="en-US"/>
              <a:t>Weighs 342 lbs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Electric Vacuum Aspiration in an Operating Room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Best for woman who needs general anesthesia or more sedation then can be given in your clinic</a:t>
            </a:r>
          </a:p>
          <a:p>
            <a:pPr>
              <a:lnSpc>
                <a:spcPct val="90000"/>
              </a:lnSpc>
            </a:pPr>
            <a:r>
              <a:rPr lang="en-US"/>
              <a:t>May be more appropriate for significant respiratory, cardiac, or obesity co-morbidity</a:t>
            </a:r>
          </a:p>
          <a:p>
            <a:pPr>
              <a:lnSpc>
                <a:spcPct val="90000"/>
              </a:lnSpc>
            </a:pPr>
            <a:r>
              <a:rPr lang="en-US"/>
              <a:t>May be more appropriate for high risk bleeding situations or unstable patients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Disadvantages of EVA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Wait for OR and physician availability</a:t>
            </a:r>
          </a:p>
          <a:p>
            <a:pPr>
              <a:lnSpc>
                <a:spcPct val="90000"/>
              </a:lnSpc>
            </a:pPr>
            <a:r>
              <a:rPr lang="en-US" sz="2800"/>
              <a:t>Expense</a:t>
            </a:r>
          </a:p>
          <a:p>
            <a:pPr>
              <a:lnSpc>
                <a:spcPct val="90000"/>
              </a:lnSpc>
            </a:pPr>
            <a:r>
              <a:rPr lang="en-US" sz="2800"/>
              <a:t>NPO status</a:t>
            </a:r>
          </a:p>
          <a:p>
            <a:pPr>
              <a:lnSpc>
                <a:spcPct val="90000"/>
              </a:lnSpc>
            </a:pPr>
            <a:r>
              <a:rPr lang="en-US" sz="2800"/>
              <a:t>IV</a:t>
            </a:r>
          </a:p>
          <a:p>
            <a:pPr>
              <a:lnSpc>
                <a:spcPct val="90000"/>
              </a:lnSpc>
            </a:pPr>
            <a:r>
              <a:rPr lang="en-US" sz="2800"/>
              <a:t>Less privacy</a:t>
            </a:r>
          </a:p>
          <a:p>
            <a:pPr>
              <a:lnSpc>
                <a:spcPct val="90000"/>
              </a:lnSpc>
            </a:pPr>
            <a:r>
              <a:rPr lang="en-US" sz="2800"/>
              <a:t>May have more anesthesia then necessary/desired</a:t>
            </a:r>
          </a:p>
          <a:p>
            <a:pPr>
              <a:lnSpc>
                <a:spcPct val="90000"/>
              </a:lnSpc>
            </a:pPr>
            <a:r>
              <a:rPr lang="en-US" sz="2800"/>
              <a:t>Most risk of procedure from anesthesia</a:t>
            </a:r>
          </a:p>
          <a:p>
            <a:pPr>
              <a:lnSpc>
                <a:spcPct val="90000"/>
              </a:lnSpc>
            </a:pPr>
            <a:r>
              <a:rPr lang="en-US" sz="2800"/>
              <a:t>Less continuity with 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Logistics at CCRMC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Consider direct scheduling in the OR</a:t>
            </a:r>
          </a:p>
          <a:p>
            <a:r>
              <a:rPr lang="en-US"/>
              <a:t>Often times on Tuesday and Thursday available but any day OK</a:t>
            </a:r>
          </a:p>
          <a:p>
            <a:r>
              <a:rPr lang="en-US"/>
              <a:t>H and P and consent in clinic or can be done in PACU prior to procedure if necessary</a:t>
            </a:r>
          </a:p>
          <a:p>
            <a:r>
              <a:rPr lang="en-US"/>
              <a:t>Call OB attending on call to make sure provider available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Contraception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Initiate Discussion Early even if was desired pregnancy</a:t>
            </a:r>
          </a:p>
          <a:p>
            <a:r>
              <a:rPr lang="en-US"/>
              <a:t>Start contraceptive early, usually while still bleeding</a:t>
            </a:r>
          </a:p>
          <a:p>
            <a:r>
              <a:rPr lang="en-US"/>
              <a:t>IUD or Implanon can be placed during MVA or EVA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Website Resources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www.ansirh.org</a:t>
            </a:r>
          </a:p>
          <a:p>
            <a:r>
              <a:rPr lang="en-US"/>
              <a:t>www.rhedi.org</a:t>
            </a:r>
          </a:p>
          <a:p>
            <a:r>
              <a:rPr lang="en-US"/>
              <a:t>www.ipas.org</a:t>
            </a:r>
            <a:endParaRPr lang="en-US">
              <a:hlinkClick r:id="rId2"/>
            </a:endParaRPr>
          </a:p>
          <a:p>
            <a:r>
              <a:rPr lang="en-US"/>
              <a:t>www.earlyoptions.org</a:t>
            </a:r>
          </a:p>
          <a:p>
            <a:r>
              <a:rPr lang="en-US">
                <a:hlinkClick r:id="rId3"/>
              </a:rPr>
              <a:t>www.prochoice.org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Psychological Management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600"/>
              <a:t>Acknowledge, dispel guilt</a:t>
            </a:r>
          </a:p>
          <a:p>
            <a:pPr>
              <a:lnSpc>
                <a:spcPct val="80000"/>
              </a:lnSpc>
            </a:pPr>
            <a:r>
              <a:rPr lang="en-US" sz="2600"/>
              <a:t>Legitimize grief</a:t>
            </a:r>
          </a:p>
          <a:p>
            <a:pPr>
              <a:lnSpc>
                <a:spcPct val="80000"/>
              </a:lnSpc>
            </a:pPr>
            <a:r>
              <a:rPr lang="en-US" sz="2600"/>
              <a:t>Provide comfort, ongoing support</a:t>
            </a:r>
          </a:p>
          <a:p>
            <a:pPr>
              <a:lnSpc>
                <a:spcPct val="80000"/>
              </a:lnSpc>
            </a:pPr>
            <a:r>
              <a:rPr lang="en-US" sz="2600"/>
              <a:t>Reassure about the future</a:t>
            </a:r>
          </a:p>
          <a:p>
            <a:pPr>
              <a:lnSpc>
                <a:spcPct val="80000"/>
              </a:lnSpc>
            </a:pPr>
            <a:r>
              <a:rPr lang="en-US" sz="2600"/>
              <a:t>Counsel patient how to tell family, friends</a:t>
            </a:r>
          </a:p>
          <a:p>
            <a:pPr>
              <a:lnSpc>
                <a:spcPct val="80000"/>
              </a:lnSpc>
            </a:pPr>
            <a:r>
              <a:rPr lang="en-US" sz="2600"/>
              <a:t>Warn of anniversary phenomenon</a:t>
            </a:r>
          </a:p>
          <a:p>
            <a:pPr>
              <a:lnSpc>
                <a:spcPct val="80000"/>
              </a:lnSpc>
            </a:pPr>
            <a:r>
              <a:rPr lang="en-US" sz="2600"/>
              <a:t>Include partner in psychological care</a:t>
            </a:r>
          </a:p>
          <a:p>
            <a:pPr>
              <a:lnSpc>
                <a:spcPct val="80000"/>
              </a:lnSpc>
            </a:pPr>
            <a:r>
              <a:rPr lang="en-US" sz="2600"/>
              <a:t>Assess level of grief and adjust counseling accordingly</a:t>
            </a:r>
          </a:p>
          <a:p>
            <a:pPr>
              <a:lnSpc>
                <a:spcPct val="80000"/>
              </a:lnSpc>
            </a:pPr>
            <a:r>
              <a:rPr lang="en-US" sz="2600"/>
              <a:t>Don’t forget – half of pregnancies are unintended!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Conclusion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  Provide medical and psychologic support—your job is not just to rule out ectopic  </a:t>
            </a:r>
          </a:p>
          <a:p>
            <a:r>
              <a:rPr lang="en-US" sz="2800"/>
              <a:t>As family physicians we can make the situation not only safe, but also decrease pain, anxiety and inconvenience</a:t>
            </a:r>
          </a:p>
          <a:p>
            <a:r>
              <a:rPr lang="en-US" sz="2800"/>
              <a:t>  Remember misoprostol,MVA, EVA in addition to expectant management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Terminology of Common Complications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Threatened Abortion</a:t>
            </a:r>
          </a:p>
          <a:p>
            <a:r>
              <a:rPr lang="en-US"/>
              <a:t>Missed Abortion </a:t>
            </a:r>
            <a:r>
              <a:rPr lang="en-US" sz="2400"/>
              <a:t>anembryonic or embryonic</a:t>
            </a:r>
          </a:p>
          <a:p>
            <a:r>
              <a:rPr lang="en-US"/>
              <a:t>Inevitable Abortion</a:t>
            </a:r>
          </a:p>
          <a:p>
            <a:r>
              <a:rPr lang="en-US"/>
              <a:t>Incomplete Abortion</a:t>
            </a:r>
          </a:p>
          <a:p>
            <a:r>
              <a:rPr lang="en-US"/>
              <a:t>Complete Abortion</a:t>
            </a:r>
          </a:p>
          <a:p>
            <a:r>
              <a:rPr lang="en-US"/>
              <a:t>Ectopic Pregnancy</a:t>
            </a:r>
          </a:p>
          <a:p>
            <a:r>
              <a:rPr lang="en-US"/>
              <a:t>Molar Pregnancy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Management Options for Safely Evacuating the Uterus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Expectant Management</a:t>
            </a:r>
          </a:p>
          <a:p>
            <a:r>
              <a:rPr lang="en-US"/>
              <a:t>Misoprostol </a:t>
            </a:r>
          </a:p>
          <a:p>
            <a:r>
              <a:rPr lang="en-US"/>
              <a:t>Mifepristone/Misoprostol</a:t>
            </a:r>
          </a:p>
          <a:p>
            <a:r>
              <a:rPr lang="en-US"/>
              <a:t>Methotrexate/Misoprostol</a:t>
            </a:r>
          </a:p>
          <a:p>
            <a:r>
              <a:rPr lang="en-US"/>
              <a:t>MVA</a:t>
            </a:r>
          </a:p>
          <a:p>
            <a:r>
              <a:rPr lang="en-US"/>
              <a:t>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A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30 y/o G3P0; one prior TAB age 16 and one prior SAB 8 months ago</a:t>
            </a:r>
          </a:p>
          <a:p>
            <a:pPr>
              <a:lnSpc>
                <a:spcPct val="90000"/>
              </a:lnSpc>
            </a:pPr>
            <a:r>
              <a:rPr lang="en-US"/>
              <a:t>Has been trying to get pregnant for one year</a:t>
            </a:r>
          </a:p>
          <a:p>
            <a:pPr>
              <a:lnSpc>
                <a:spcPct val="90000"/>
              </a:lnSpc>
            </a:pPr>
            <a:r>
              <a:rPr lang="en-US"/>
              <a:t>Presents with spotting, no pain LMP 4-5 weeks ago</a:t>
            </a:r>
          </a:p>
          <a:p>
            <a:pPr>
              <a:lnSpc>
                <a:spcPct val="90000"/>
              </a:lnSpc>
            </a:pPr>
            <a:r>
              <a:rPr lang="en-US"/>
              <a:t>HCG initially 500 with ultrasound showing empty uterus</a:t>
            </a:r>
          </a:p>
          <a:p>
            <a:pPr>
              <a:lnSpc>
                <a:spcPct val="90000"/>
              </a:lnSpc>
            </a:pPr>
            <a:r>
              <a:rPr lang="en-US"/>
              <a:t>HCG two days later 800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Interpretation of HCG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Should increase by at least 60 percent every 48 hours from 4 weeks to about 8 weeks EGA</a:t>
            </a:r>
          </a:p>
          <a:p>
            <a:r>
              <a:rPr lang="en-US"/>
              <a:t>Should see pregnancy on ultrasound at HCG 1500-6000</a:t>
            </a:r>
          </a:p>
          <a:p>
            <a:r>
              <a:rPr lang="en-US"/>
              <a:t>Peaks at 9 weeks and then declines</a:t>
            </a:r>
          </a:p>
          <a:p>
            <a:r>
              <a:rPr lang="en-US"/>
              <a:t>Slowly declines after TAB, or pregnancy loss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A continued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One week later HCG is 3000 </a:t>
            </a:r>
          </a:p>
          <a:p>
            <a:pPr>
              <a:buFont typeface="Wingdings" pitchFamily="2" charset="2"/>
              <a:buNone/>
            </a:pPr>
            <a:r>
              <a:rPr lang="en-US"/>
              <a:t>Repeat ultrasound still shows possible sac versus pseudosac</a:t>
            </a:r>
          </a:p>
          <a:p>
            <a:pPr>
              <a:buFont typeface="Wingdings" pitchFamily="2" charset="2"/>
              <a:buNone/>
            </a:pPr>
            <a:r>
              <a:rPr lang="en-US"/>
              <a:t>No pain, brownish vaginal discharge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744</TotalTime>
  <Words>1980</Words>
  <Application>Microsoft Office PowerPoint</Application>
  <PresentationFormat>On-screen Show (4:3)</PresentationFormat>
  <Paragraphs>297</Paragraphs>
  <Slides>47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Arial</vt:lpstr>
      <vt:lpstr>Times New Roman</vt:lpstr>
      <vt:lpstr>Verdana</vt:lpstr>
      <vt:lpstr>Wingdings</vt:lpstr>
      <vt:lpstr>Cliff</vt:lpstr>
      <vt:lpstr>Management of Early Pregnancy Loss </vt:lpstr>
      <vt:lpstr>Goals for Today</vt:lpstr>
      <vt:lpstr>Goals of Treatment</vt:lpstr>
      <vt:lpstr>Miscarriage</vt:lpstr>
      <vt:lpstr>Terminology of Common Complications</vt:lpstr>
      <vt:lpstr>Management Options for Safely Evacuating the Uterus</vt:lpstr>
      <vt:lpstr>Case A</vt:lpstr>
      <vt:lpstr>Interpretation of HCG</vt:lpstr>
      <vt:lpstr>Case A continued</vt:lpstr>
      <vt:lpstr>Expectant Management</vt:lpstr>
      <vt:lpstr>Success of expectant management in the first trimester</vt:lpstr>
      <vt:lpstr>Expectant management</vt:lpstr>
      <vt:lpstr>Expectant Management</vt:lpstr>
      <vt:lpstr>Could this be an Ectopic?</vt:lpstr>
      <vt:lpstr>Logistics at CCRMC</vt:lpstr>
      <vt:lpstr>Case B</vt:lpstr>
      <vt:lpstr>Medication Management</vt:lpstr>
      <vt:lpstr>Misoprostol for miscarriage Zhang et al NEJM 8/25/05</vt:lpstr>
      <vt:lpstr>Misprostol</vt:lpstr>
      <vt:lpstr>Ultrasound post Medical Abortion</vt:lpstr>
      <vt:lpstr>Incomplete Abortion</vt:lpstr>
      <vt:lpstr>Misoprostol Protocol</vt:lpstr>
      <vt:lpstr>Misoprostol Counseling</vt:lpstr>
      <vt:lpstr>Side effects of misoprostol</vt:lpstr>
      <vt:lpstr>Logistics at CCRMC</vt:lpstr>
      <vt:lpstr>Case C</vt:lpstr>
      <vt:lpstr>Mifepristone and Misoprostol</vt:lpstr>
      <vt:lpstr>Protocol for Mife/Miso</vt:lpstr>
      <vt:lpstr>Logistics at CCRMC</vt:lpstr>
      <vt:lpstr>Case D</vt:lpstr>
      <vt:lpstr>Methotrexate/Misoprostol</vt:lpstr>
      <vt:lpstr>Logistics at CCRMC</vt:lpstr>
      <vt:lpstr>Case E</vt:lpstr>
      <vt:lpstr>Manual Vacuum Aspiration Advantages</vt:lpstr>
      <vt:lpstr>Manual Vacuum Aspiration Disadvantages</vt:lpstr>
      <vt:lpstr>Manual Vacuum Aspiration </vt:lpstr>
      <vt:lpstr>MVA Instruments and Supplies</vt:lpstr>
      <vt:lpstr>Post MVA</vt:lpstr>
      <vt:lpstr>Logistics at CCRMC</vt:lpstr>
      <vt:lpstr>Case F</vt:lpstr>
      <vt:lpstr>Electric Vacuum Aspiration in an Operating Room </vt:lpstr>
      <vt:lpstr>Disadvantages of EVA</vt:lpstr>
      <vt:lpstr>Logistics at CCRMC</vt:lpstr>
      <vt:lpstr>Contraception</vt:lpstr>
      <vt:lpstr>Website Resources</vt:lpstr>
      <vt:lpstr>Psychological Management</vt:lpstr>
      <vt:lpstr>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Early Pregnancy Loss</dc:title>
  <dc:creator> </dc:creator>
  <cp:lastModifiedBy>nsmith</cp:lastModifiedBy>
  <cp:revision>25</cp:revision>
  <dcterms:created xsi:type="dcterms:W3CDTF">2008-03-03T05:07:24Z</dcterms:created>
  <dcterms:modified xsi:type="dcterms:W3CDTF">2009-04-01T17:53:30Z</dcterms:modified>
</cp:coreProperties>
</file>